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7" r:id="rId2"/>
    <p:sldId id="274" r:id="rId3"/>
    <p:sldId id="28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7" r:id="rId12"/>
    <p:sldId id="278" r:id="rId13"/>
  </p:sldIdLst>
  <p:sldSz cx="12192000" cy="6858000"/>
  <p:notesSz cx="6807200" cy="99393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AC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C4C91-8271-406F-8948-70A0CCA0CF03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B18F5-2905-480B-A37A-B938AC00F9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0916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59006-AF9C-4B8D-9B74-5CE63C75B56A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D1C36-83DD-4072-BE8E-E10CA18817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298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4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10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19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00" y="3810000"/>
            <a:ext cx="1079500" cy="3048000"/>
          </a:xfrm>
          <a:prstGeom prst="rect">
            <a:avLst/>
          </a:prstGeom>
          <a:noFill/>
        </p:spPr>
      </p:pic>
      <p:pic>
        <p:nvPicPr>
          <p:cNvPr id="8" name="Resim 7"/>
          <p:cNvPicPr/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32200"/>
            <a:ext cx="2578100" cy="3225799"/>
          </a:xfrm>
          <a:prstGeom prst="rect">
            <a:avLst/>
          </a:prstGeom>
          <a:noFill/>
        </p:spPr>
      </p:pic>
      <p:pic>
        <p:nvPicPr>
          <p:cNvPr id="9" name="Εικόνα 32"/>
          <p:cNvPicPr/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7480" y="1690688"/>
            <a:ext cx="604520" cy="1339850"/>
          </a:xfrm>
          <a:prstGeom prst="rect">
            <a:avLst/>
          </a:prstGeom>
          <a:noFill/>
        </p:spPr>
      </p:pic>
      <p:pic>
        <p:nvPicPr>
          <p:cNvPr id="7" name="Εικόνα 31"/>
          <p:cNvPicPr/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769110" cy="3103880"/>
          </a:xfrm>
          <a:prstGeom prst="rect">
            <a:avLst/>
          </a:prstGeom>
          <a:noFill/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55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69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477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43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54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333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648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444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DF2BE-FD86-4972-AE71-8F9ABB4A652D}" type="datetimeFigureOut">
              <a:rPr lang="tr-TR" smtClean="0"/>
              <a:pPr/>
              <a:t>25.06.2019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85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1">
            <a:extLst>
              <a:ext uri="{FF2B5EF4-FFF2-40B4-BE49-F238E27FC236}">
                <a16:creationId xmlns:a16="http://schemas.microsoft.com/office/drawing/2014/main" id="{0A649685-FE08-47D2-A57F-C0CDC6DC9FA9}"/>
              </a:ext>
            </a:extLst>
          </p:cNvPr>
          <p:cNvSpPr txBox="1">
            <a:spLocks/>
          </p:cNvSpPr>
          <p:nvPr/>
        </p:nvSpPr>
        <p:spPr>
          <a:xfrm>
            <a:off x="1536597" y="2658800"/>
            <a:ext cx="9144000" cy="1395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LOG ON BACK 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TO LIFE</a:t>
            </a:r>
          </a:p>
        </p:txBody>
      </p:sp>
      <p:sp>
        <p:nvSpPr>
          <p:cNvPr id="9" name="Alt Başlık 2">
            <a:extLst>
              <a:ext uri="{FF2B5EF4-FFF2-40B4-BE49-F238E27FC236}">
                <a16:creationId xmlns:a16="http://schemas.microsoft.com/office/drawing/2014/main" id="{56BC8D99-8844-4C54-9D31-38B252771100}"/>
              </a:ext>
            </a:extLst>
          </p:cNvPr>
          <p:cNvSpPr txBox="1">
            <a:spLocks/>
          </p:cNvSpPr>
          <p:nvPr/>
        </p:nvSpPr>
        <p:spPr>
          <a:xfrm>
            <a:off x="3336149" y="5788721"/>
            <a:ext cx="5519701" cy="870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Prof. Irina Prodan – I.S.J. Iaşi</a:t>
            </a:r>
            <a:endParaRPr lang="ro-RO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</a:rPr>
              <a:t>IAȘI, 26 IUNIE 2019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Resim 3">
            <a:extLst>
              <a:ext uri="{FF2B5EF4-FFF2-40B4-BE49-F238E27FC236}">
                <a16:creationId xmlns:a16="http://schemas.microsoft.com/office/drawing/2014/main" id="{54095051-48E3-422C-A31C-EDEDE57B65CB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688" y="371028"/>
            <a:ext cx="8029888" cy="73563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C2CEBF5-EA47-423B-82B7-49AB58B84A30}"/>
              </a:ext>
            </a:extLst>
          </p:cNvPr>
          <p:cNvSpPr txBox="1"/>
          <p:nvPr/>
        </p:nvSpPr>
        <p:spPr>
          <a:xfrm>
            <a:off x="1838738" y="4625124"/>
            <a:ext cx="8975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5AC6B"/>
                </a:solidFill>
              </a:rPr>
              <a:t>MODULELE DE FORMARE ADRESATE PROFESORILOR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5B849A-831F-4AFF-AFE7-5E1DAFF78B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812" y="1648101"/>
            <a:ext cx="3010375" cy="57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199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A3CA808-B794-4838-9745-5001FA3689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446" y="476672"/>
            <a:ext cx="802481" cy="8024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F6E88F-FAB4-41F0-848B-FFB37355E5F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054" y="576837"/>
            <a:ext cx="564404" cy="5594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772F77-AE7C-4E37-AC2A-8905C97D297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630" y="620688"/>
            <a:ext cx="1116955" cy="4443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B7F5CDB-525D-4CC5-A149-3CB36A4AC4A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775" y="617081"/>
            <a:ext cx="1440160" cy="4691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D225416-F635-40B2-A1FD-A4F598A1E32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951" y="647193"/>
            <a:ext cx="2192250" cy="4211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251F80-E5D4-41B0-B6B1-CC19B86B7AC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206" y="647420"/>
            <a:ext cx="1270826" cy="463907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562826-466B-42B7-9898-14ADB8F00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465536"/>
              </p:ext>
            </p:extLst>
          </p:nvPr>
        </p:nvGraphicFramePr>
        <p:xfrm>
          <a:off x="1421296" y="2524539"/>
          <a:ext cx="9710530" cy="3303905"/>
        </p:xfrm>
        <a:graphic>
          <a:graphicData uri="http://schemas.openxmlformats.org/drawingml/2006/table">
            <a:tbl>
              <a:tblPr firstRow="1" firstCol="1" bandRow="1"/>
              <a:tblGrid>
                <a:gridCol w="3252768">
                  <a:extLst>
                    <a:ext uri="{9D8B030D-6E8A-4147-A177-3AD203B41FA5}">
                      <a16:colId xmlns:a16="http://schemas.microsoft.com/office/drawing/2014/main" val="3725463864"/>
                    </a:ext>
                  </a:extLst>
                </a:gridCol>
                <a:gridCol w="6457762">
                  <a:extLst>
                    <a:ext uri="{9D8B030D-6E8A-4147-A177-3AD203B41FA5}">
                      <a16:colId xmlns:a16="http://schemas.microsoft.com/office/drawing/2014/main" val="3855835667"/>
                    </a:ext>
                  </a:extLst>
                </a:gridCol>
              </a:tblGrid>
              <a:tr h="289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Durata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 ore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58609065"/>
                  </a:ext>
                </a:extLst>
              </a:tr>
              <a:tr h="28934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Obiectivele modulului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89"/>
                  </a:ext>
                </a:extLst>
              </a:tr>
              <a:tr h="1446711">
                <a:tc grid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F5AC6B"/>
                        </a:buClr>
                        <a:buFont typeface="Webdings" panose="05030102010509060703" pitchFamily="18" charset="2"/>
                        <a:buChar char=""/>
                      </a:pP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Să le faciliteze profesorilor din </a:t>
                      </a:r>
                      <a:r>
                        <a:rPr lang="ro-RO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învăţământul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secundar înţelegerea rolului pe care îl au în prevenirea şi diminuarea fenomenului </a:t>
                      </a:r>
                      <a:r>
                        <a:rPr lang="ro-RO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dependenţei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de internet în rândul elevilor.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F5AC6B"/>
                        </a:buClr>
                        <a:buFont typeface="Webdings" panose="05030102010509060703" pitchFamily="18" charset="2"/>
                        <a:buChar char=""/>
                      </a:pP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Să le ofere profesorilor din </a:t>
                      </a:r>
                      <a:r>
                        <a:rPr lang="ro-RO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învăţământul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secundar strategii de </a:t>
                      </a:r>
                      <a:r>
                        <a:rPr lang="ro-RO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preadre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relevante pentru a-i sprijini pe tinerii </a:t>
                      </a:r>
                      <a:r>
                        <a:rPr lang="ro-RO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dependenţi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de internet.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F5AC6B"/>
                        </a:buClr>
                        <a:buFont typeface="Webdings" panose="05030102010509060703" pitchFamily="18" charset="2"/>
                        <a:buChar char=""/>
                      </a:pP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Să le ofere profesorilor din </a:t>
                      </a:r>
                      <a:r>
                        <a:rPr lang="ro-RO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învăţământul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secundar o serie de </a:t>
                      </a:r>
                      <a:r>
                        <a:rPr lang="ro-RO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aplicaţii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practice şi studii de caz ce pot fi utilizate pentru a-i sprijini pe tinerii </a:t>
                      </a:r>
                      <a:r>
                        <a:rPr lang="ro-RO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dependenţi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de internet.  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380257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9102D1E2-FBCA-4A47-A6A0-3F6BB4BE439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  <p:sp>
        <p:nvSpPr>
          <p:cNvPr id="14" name="Title 4">
            <a:extLst>
              <a:ext uri="{FF2B5EF4-FFF2-40B4-BE49-F238E27FC236}">
                <a16:creationId xmlns:a16="http://schemas.microsoft.com/office/drawing/2014/main" id="{2A89C5B0-A41F-4FEA-8091-6339A98E365D}"/>
              </a:ext>
            </a:extLst>
          </p:cNvPr>
          <p:cNvSpPr txBox="1">
            <a:spLocks/>
          </p:cNvSpPr>
          <p:nvPr/>
        </p:nvSpPr>
        <p:spPr>
          <a:xfrm>
            <a:off x="2208447" y="1559496"/>
            <a:ext cx="9145354" cy="858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2500" b="1">
                <a:solidFill>
                  <a:srgbClr val="F5AC6B"/>
                </a:solidFill>
              </a:rPr>
              <a:t>MODULUL III</a:t>
            </a:r>
            <a:br>
              <a:rPr lang="en-GB" sz="2500">
                <a:solidFill>
                  <a:schemeClr val="accent1">
                    <a:lumMod val="50000"/>
                  </a:schemeClr>
                </a:solidFill>
              </a:rPr>
            </a:br>
            <a:r>
              <a:rPr lang="ro-RO" sz="2500" b="1">
                <a:solidFill>
                  <a:schemeClr val="accent1">
                    <a:lumMod val="50000"/>
                  </a:schemeClr>
                </a:solidFill>
              </a:rPr>
              <a:t>PROFESORII CA PROMOTORI AI SIGURANȚEI PE INTERNET</a:t>
            </a:r>
            <a:br>
              <a:rPr lang="en-GB" sz="2500"/>
            </a:br>
            <a:endParaRPr lang="en-GB" sz="25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61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A3CA808-B794-4838-9745-5001FA3689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446" y="476672"/>
            <a:ext cx="802481" cy="8024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F6E88F-FAB4-41F0-848B-FFB37355E5F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054" y="576837"/>
            <a:ext cx="564404" cy="5594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772F77-AE7C-4E37-AC2A-8905C97D297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630" y="620688"/>
            <a:ext cx="1116955" cy="4443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B7F5CDB-525D-4CC5-A149-3CB36A4AC4A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775" y="617081"/>
            <a:ext cx="1440160" cy="4691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D225416-F635-40B2-A1FD-A4F598A1E32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951" y="647193"/>
            <a:ext cx="2192250" cy="4211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251F80-E5D4-41B0-B6B1-CC19B86B7AC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206" y="647420"/>
            <a:ext cx="1270826" cy="463907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6F39B2-93F8-4F84-9395-E8DD5A176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893379"/>
              </p:ext>
            </p:extLst>
          </p:nvPr>
        </p:nvGraphicFramePr>
        <p:xfrm>
          <a:off x="1759226" y="2351929"/>
          <a:ext cx="9273208" cy="3962400"/>
        </p:xfrm>
        <a:graphic>
          <a:graphicData uri="http://schemas.openxmlformats.org/drawingml/2006/table">
            <a:tbl>
              <a:tblPr firstRow="1" firstCol="1" bandRow="1"/>
              <a:tblGrid>
                <a:gridCol w="3106277">
                  <a:extLst>
                    <a:ext uri="{9D8B030D-6E8A-4147-A177-3AD203B41FA5}">
                      <a16:colId xmlns:a16="http://schemas.microsoft.com/office/drawing/2014/main" val="3164520187"/>
                    </a:ext>
                  </a:extLst>
                </a:gridCol>
                <a:gridCol w="3079499">
                  <a:extLst>
                    <a:ext uri="{9D8B030D-6E8A-4147-A177-3AD203B41FA5}">
                      <a16:colId xmlns:a16="http://schemas.microsoft.com/office/drawing/2014/main" val="1039558488"/>
                    </a:ext>
                  </a:extLst>
                </a:gridCol>
                <a:gridCol w="3087432">
                  <a:extLst>
                    <a:ext uri="{9D8B030D-6E8A-4147-A177-3AD203B41FA5}">
                      <a16:colId xmlns:a16="http://schemas.microsoft.com/office/drawing/2014/main" val="34767227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Cunoştinţe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Deprinderi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Competenţe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703162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Profesorii vor fi capabili să: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3821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îşi definească rolurile în prevenirea şi diminuarea fenomenului dependenţei de internet în rândul tinerilor.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îşi asume o serie de roluri </a:t>
                      </a:r>
                      <a:r>
                        <a:rPr lang="ro-RO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îm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prevenirea / diminuarea fenomenului </a:t>
                      </a:r>
                      <a:r>
                        <a:rPr lang="ro-RO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dependenţei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de internet. 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îşi asume responsabilităţi în prevenirea şi diminuarea fenomenului dependenţei de internet în rândul tinerilor. 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6157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cunoască strategii de predare de bază în prevenirea / diminuarea fenomenului dependenţei de internet în rândul tinerilor.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aplice o serie de strategii menite să prevină / diminueze fenomenul dependenţei de internet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adapteze diferite strategii de predare cu scopul prevenirii / diminuării fenomenului </a:t>
                      </a:r>
                      <a:r>
                        <a:rPr lang="ro-RO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dependenţei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de internet.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4447366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F69A7064-FD11-4E1B-8032-E3800DE09FF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  <p:sp>
        <p:nvSpPr>
          <p:cNvPr id="14" name="Title 4">
            <a:extLst>
              <a:ext uri="{FF2B5EF4-FFF2-40B4-BE49-F238E27FC236}">
                <a16:creationId xmlns:a16="http://schemas.microsoft.com/office/drawing/2014/main" id="{95A7D993-BBA6-4E9E-886B-98DD81EB5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447" y="1559496"/>
            <a:ext cx="9145354" cy="858740"/>
          </a:xfrm>
        </p:spPr>
        <p:txBody>
          <a:bodyPr>
            <a:noAutofit/>
          </a:bodyPr>
          <a:lstStyle/>
          <a:p>
            <a:pPr algn="r"/>
            <a:r>
              <a:rPr lang="en-GB" sz="2500" b="1" dirty="0">
                <a:solidFill>
                  <a:srgbClr val="F5AC6B"/>
                </a:solidFill>
              </a:rPr>
              <a:t>MODULUL III</a:t>
            </a:r>
            <a:br>
              <a:rPr lang="en-GB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o-RO" sz="2500" b="1" dirty="0">
                <a:solidFill>
                  <a:schemeClr val="accent1">
                    <a:lumMod val="50000"/>
                  </a:schemeClr>
                </a:solidFill>
              </a:rPr>
              <a:t>PROFESORII CA PROMOTORI AI SIGURANȚEI PE INTERNET</a:t>
            </a:r>
            <a:br>
              <a:rPr lang="en-GB" sz="2500" dirty="0"/>
            </a:br>
            <a:endParaRPr lang="en-GB" sz="25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33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stituent conținut 2">
            <a:extLst>
              <a:ext uri="{FF2B5EF4-FFF2-40B4-BE49-F238E27FC236}">
                <a16:creationId xmlns:a16="http://schemas.microsoft.com/office/drawing/2014/main" id="{D6297B8F-BA14-49FE-A462-90D8C989F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2208" y="2639545"/>
            <a:ext cx="5009322" cy="18377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sz="3200" b="1" i="1" dirty="0">
                <a:solidFill>
                  <a:schemeClr val="accent1">
                    <a:lumMod val="50000"/>
                  </a:schemeClr>
                </a:solidFill>
              </a:rPr>
              <a:t>Vă mulțumesc pentru atenție!</a:t>
            </a:r>
            <a:endParaRPr lang="en-GB" sz="32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200" i="1" dirty="0">
                <a:solidFill>
                  <a:schemeClr val="accent1">
                    <a:lumMod val="50000"/>
                  </a:schemeClr>
                </a:solidFill>
              </a:rPr>
              <a:t>Prof. Irina Prodan</a:t>
            </a:r>
            <a:r>
              <a:rPr lang="ro-RO" sz="3200" i="1" dirty="0">
                <a:solidFill>
                  <a:schemeClr val="accent1">
                    <a:lumMod val="50000"/>
                  </a:schemeClr>
                </a:solidFill>
              </a:rPr>
              <a:t>, I</a:t>
            </a:r>
            <a:r>
              <a:rPr lang="en-GB" sz="3200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o-RO" sz="3200" i="1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GB" sz="3200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o-RO" sz="3200" i="1" dirty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en-GB" sz="3200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o-RO" sz="3200" i="1" dirty="0">
                <a:solidFill>
                  <a:schemeClr val="accent1">
                    <a:lumMod val="50000"/>
                  </a:schemeClr>
                </a:solidFill>
              </a:rPr>
              <a:t> Iași</a:t>
            </a:r>
            <a:endParaRPr lang="en-US" sz="32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0615649-BBAA-4ABF-8979-59699652E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6759" y="879613"/>
            <a:ext cx="1803168" cy="5715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7448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04D8BB3-AF57-4566-BA85-5E5390522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9686" y="1636977"/>
            <a:ext cx="7599342" cy="858740"/>
          </a:xfrm>
        </p:spPr>
        <p:txBody>
          <a:bodyPr>
            <a:normAutofit/>
          </a:bodyPr>
          <a:lstStyle/>
          <a:p>
            <a:pPr algn="r"/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STRUCTURA MODULELOR DE FORMARE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6D2D084-A2F9-427E-9BD9-2B7A0208987D}"/>
              </a:ext>
            </a:extLst>
          </p:cNvPr>
          <p:cNvGrpSpPr/>
          <p:nvPr/>
        </p:nvGrpSpPr>
        <p:grpSpPr>
          <a:xfrm>
            <a:off x="2208446" y="476672"/>
            <a:ext cx="8111586" cy="802481"/>
            <a:chOff x="2208446" y="476672"/>
            <a:chExt cx="8111586" cy="802481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A3CA808-B794-4838-9745-5001FA368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446" y="476672"/>
              <a:ext cx="802481" cy="802481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5F6E88F-FAB4-41F0-848B-FFB37355E5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054" y="576837"/>
              <a:ext cx="564404" cy="55942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A772F77-AE7C-4E37-AC2A-8905C97D29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630" y="620688"/>
              <a:ext cx="1116955" cy="444347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B7F5CDB-525D-4CC5-A149-3CB36A4AC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775" y="617081"/>
              <a:ext cx="1440160" cy="46912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D225416-F635-40B2-A1FD-A4F598A1E32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951" y="647193"/>
              <a:ext cx="2192250" cy="42111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5251F80-E5D4-41B0-B6B1-CC19B86B7A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206" y="647420"/>
              <a:ext cx="1270826" cy="463907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6B880E53-E894-4260-882E-4CA5D62E04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31946" y="2710650"/>
            <a:ext cx="2455608" cy="34261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41373F7-99C1-42D6-9F81-621DEBCB811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03861" y="2710649"/>
            <a:ext cx="2430507" cy="34261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7E4E7AE-2720-48E1-9C76-F1FE8DEB0D0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35905" y="2710649"/>
            <a:ext cx="2430506" cy="34347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D045058-6C8D-4D10-AA96-1CDD85E6618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74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04D8BB3-AF57-4566-BA85-5E5390522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129" y="1365813"/>
            <a:ext cx="9322905" cy="858740"/>
          </a:xfrm>
        </p:spPr>
        <p:txBody>
          <a:bodyPr>
            <a:normAutofit/>
          </a:bodyPr>
          <a:lstStyle/>
          <a:p>
            <a:pPr algn="r"/>
            <a:r>
              <a:rPr lang="en-GB" sz="2500" b="1" dirty="0">
                <a:solidFill>
                  <a:srgbClr val="F5AC6B"/>
                </a:solidFill>
              </a:rPr>
              <a:t>MODULUL I</a:t>
            </a:r>
            <a:br>
              <a:rPr lang="en-GB" sz="25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o-RO" sz="2500" b="1" dirty="0">
                <a:solidFill>
                  <a:schemeClr val="accent1">
                    <a:lumMod val="50000"/>
                  </a:schemeClr>
                </a:solidFill>
              </a:rPr>
              <a:t>INTERNETUL ŞI MEDIUL SOCIAL VIRTUAL</a:t>
            </a:r>
            <a:endParaRPr lang="en-GB" sz="25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6D2D084-A2F9-427E-9BD9-2B7A0208987D}"/>
              </a:ext>
            </a:extLst>
          </p:cNvPr>
          <p:cNvGrpSpPr/>
          <p:nvPr/>
        </p:nvGrpSpPr>
        <p:grpSpPr>
          <a:xfrm>
            <a:off x="2208446" y="476672"/>
            <a:ext cx="8111586" cy="802481"/>
            <a:chOff x="2208446" y="476672"/>
            <a:chExt cx="8111586" cy="802481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A3CA808-B794-4838-9745-5001FA368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446" y="476672"/>
              <a:ext cx="802481" cy="802481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5F6E88F-FAB4-41F0-848B-FFB37355E5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054" y="576837"/>
              <a:ext cx="564404" cy="55942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A772F77-AE7C-4E37-AC2A-8905C97D29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630" y="620688"/>
              <a:ext cx="1116955" cy="444347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B7F5CDB-525D-4CC5-A149-3CB36A4AC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775" y="617081"/>
              <a:ext cx="1440160" cy="46912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D225416-F635-40B2-A1FD-A4F598A1E32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951" y="647193"/>
              <a:ext cx="2192250" cy="42111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5251F80-E5D4-41B0-B6B1-CC19B86B7A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206" y="647420"/>
              <a:ext cx="1270826" cy="463907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6B34EE2-7C27-4503-886F-3F4DAE69A759}"/>
              </a:ext>
            </a:extLst>
          </p:cNvPr>
          <p:cNvSpPr txBox="1"/>
          <p:nvPr/>
        </p:nvSpPr>
        <p:spPr>
          <a:xfrm>
            <a:off x="1938129" y="2478276"/>
            <a:ext cx="9322905" cy="378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1000"/>
              </a:spcBef>
            </a:pPr>
            <a:r>
              <a:rPr lang="ro-RO" sz="2200" b="1" dirty="0">
                <a:solidFill>
                  <a:schemeClr val="accent1">
                    <a:lumMod val="50000"/>
                  </a:schemeClr>
                </a:solidFill>
              </a:rPr>
              <a:t>1.1. </a:t>
            </a:r>
            <a:r>
              <a:rPr lang="ro-RO" sz="2200" b="1" dirty="0" err="1">
                <a:solidFill>
                  <a:schemeClr val="accent1">
                    <a:lumMod val="50000"/>
                  </a:schemeClr>
                </a:solidFill>
              </a:rPr>
              <a:t>Evoluţia</a:t>
            </a:r>
            <a:r>
              <a:rPr lang="ro-RO" sz="2200" b="1" dirty="0">
                <a:solidFill>
                  <a:schemeClr val="accent1">
                    <a:lumMod val="50000"/>
                  </a:schemeClr>
                </a:solidFill>
              </a:rPr>
              <a:t> internetului şi </a:t>
            </a:r>
            <a:r>
              <a:rPr lang="ro-RO" sz="2200" b="1" dirty="0" err="1">
                <a:solidFill>
                  <a:schemeClr val="accent1">
                    <a:lumMod val="50000"/>
                  </a:schemeClr>
                </a:solidFill>
              </a:rPr>
              <a:t>aplicaţiile</a:t>
            </a:r>
            <a:r>
              <a:rPr lang="ro-RO" sz="2200" b="1" dirty="0">
                <a:solidFill>
                  <a:schemeClr val="accent1">
                    <a:lumMod val="50000"/>
                  </a:schemeClr>
                </a:solidFill>
              </a:rPr>
              <a:t> sale în </a:t>
            </a:r>
            <a:r>
              <a:rPr lang="ro-RO" sz="2200" b="1" dirty="0" err="1">
                <a:solidFill>
                  <a:schemeClr val="accent1">
                    <a:lumMod val="50000"/>
                  </a:schemeClr>
                </a:solidFill>
              </a:rPr>
              <a:t>viaţa</a:t>
            </a:r>
            <a:r>
              <a:rPr lang="ro-RO" sz="2200" b="1" dirty="0">
                <a:solidFill>
                  <a:schemeClr val="accent1">
                    <a:lumMod val="50000"/>
                  </a:schemeClr>
                </a:solidFill>
              </a:rPr>
              <a:t> de zi cu zi</a:t>
            </a:r>
            <a:endParaRPr lang="en-GB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228600" indent="-228600" algn="just"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De la ARPANET, </a:t>
            </a:r>
            <a:r>
              <a:rPr lang="ro-RO" sz="2200" dirty="0" err="1"/>
              <a:t>strămoşul</a:t>
            </a:r>
            <a:r>
              <a:rPr lang="ro-RO" sz="2200" dirty="0"/>
              <a:t> “preistoric” al INTERNET-ului, la prima </a:t>
            </a:r>
            <a:r>
              <a:rPr lang="ro-RO" sz="2200" dirty="0" err="1"/>
              <a:t>reţea</a:t>
            </a:r>
            <a:r>
              <a:rPr lang="ro-RO" sz="2200" dirty="0"/>
              <a:t> de socializare</a:t>
            </a:r>
            <a:endParaRPr lang="en-GB" sz="2200" dirty="0"/>
          </a:p>
          <a:p>
            <a:pPr marL="228600" indent="-228600" algn="just"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Un nou mod de comunicare</a:t>
            </a:r>
            <a:endParaRPr lang="en-GB" sz="2200" dirty="0"/>
          </a:p>
          <a:p>
            <a:pPr lvl="0" algn="just">
              <a:spcBef>
                <a:spcPts val="1000"/>
              </a:spcBef>
            </a:pPr>
            <a:r>
              <a:rPr lang="ro-RO" sz="2200" b="1" dirty="0">
                <a:solidFill>
                  <a:schemeClr val="accent1">
                    <a:lumMod val="50000"/>
                  </a:schemeClr>
                </a:solidFill>
              </a:rPr>
              <a:t>1.2. Internetul şi </a:t>
            </a:r>
            <a:r>
              <a:rPr lang="ro-RO" sz="2200" b="1" dirty="0" err="1">
                <a:solidFill>
                  <a:schemeClr val="accent1">
                    <a:lumMod val="50000"/>
                  </a:schemeClr>
                </a:solidFill>
              </a:rPr>
              <a:t>reţelele</a:t>
            </a:r>
            <a:r>
              <a:rPr lang="ro-RO" sz="2200" b="1" dirty="0">
                <a:solidFill>
                  <a:schemeClr val="accent1">
                    <a:lumMod val="50000"/>
                  </a:schemeClr>
                </a:solidFill>
              </a:rPr>
              <a:t> sociale</a:t>
            </a:r>
            <a:endParaRPr lang="en-GB" sz="22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spcBef>
                <a:spcPts val="1000"/>
              </a:spcBef>
            </a:pPr>
            <a:r>
              <a:rPr lang="ro-RO" sz="2200" b="1" dirty="0">
                <a:solidFill>
                  <a:schemeClr val="accent1">
                    <a:lumMod val="50000"/>
                  </a:schemeClr>
                </a:solidFill>
              </a:rPr>
              <a:t>1.3. Comportamentul uman în </a:t>
            </a:r>
            <a:r>
              <a:rPr lang="ro-RO" sz="2200" b="1" dirty="0" err="1">
                <a:solidFill>
                  <a:schemeClr val="accent1">
                    <a:lumMod val="50000"/>
                  </a:schemeClr>
                </a:solidFill>
              </a:rPr>
              <a:t>viaţa</a:t>
            </a:r>
            <a:r>
              <a:rPr lang="ro-RO" sz="2200" b="1" dirty="0">
                <a:solidFill>
                  <a:schemeClr val="accent1">
                    <a:lumMod val="50000"/>
                  </a:schemeClr>
                </a:solidFill>
              </a:rPr>
              <a:t> reală şi în cea virtuală</a:t>
            </a:r>
            <a:endParaRPr lang="en-GB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228600" lvl="0" indent="-228600" algn="just">
              <a:spcBef>
                <a:spcPts val="100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Ce dezavantaje </a:t>
            </a:r>
            <a:r>
              <a:rPr lang="en-GB" sz="2200" dirty="0"/>
              <a:t>are </a:t>
            </a:r>
            <a:r>
              <a:rPr lang="ro-RO" sz="2200" dirty="0"/>
              <a:t>internetul?</a:t>
            </a:r>
            <a:endParaRPr lang="en-GB" sz="2200" dirty="0"/>
          </a:p>
          <a:p>
            <a:pPr marL="228600" lvl="0" indent="-228600" algn="just">
              <a:spcBef>
                <a:spcPts val="100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Avantaje ale utilizării </a:t>
            </a:r>
            <a:r>
              <a:rPr lang="ro-RO" sz="2200" dirty="0" err="1"/>
              <a:t>reţelelor</a:t>
            </a:r>
            <a:r>
              <a:rPr lang="ro-RO" sz="2200" dirty="0"/>
              <a:t> sociale</a:t>
            </a:r>
            <a:endParaRPr lang="en-GB" sz="2200" dirty="0"/>
          </a:p>
          <a:p>
            <a:pPr lvl="0" algn="just">
              <a:spcBef>
                <a:spcPts val="1000"/>
              </a:spcBef>
            </a:pPr>
            <a:r>
              <a:rPr lang="ro-RO" sz="2200" b="1" dirty="0">
                <a:solidFill>
                  <a:schemeClr val="accent1">
                    <a:lumMod val="50000"/>
                  </a:schemeClr>
                </a:solidFill>
              </a:rPr>
              <a:t>1.4. </a:t>
            </a:r>
            <a:r>
              <a:rPr lang="ro-RO" sz="2200" b="1" dirty="0" err="1">
                <a:solidFill>
                  <a:schemeClr val="accent1">
                    <a:lumMod val="50000"/>
                  </a:schemeClr>
                </a:solidFill>
              </a:rPr>
              <a:t>Aplicaţii</a:t>
            </a:r>
            <a:endParaRPr lang="en-GB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614ED8-218C-4E67-9A92-26D6F88A411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461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A3CA808-B794-4838-9745-5001FA3689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446" y="476672"/>
            <a:ext cx="802481" cy="8024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F6E88F-FAB4-41F0-848B-FFB37355E5F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054" y="576837"/>
            <a:ext cx="564404" cy="5594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772F77-AE7C-4E37-AC2A-8905C97D297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630" y="620688"/>
            <a:ext cx="1116955" cy="4443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B7F5CDB-525D-4CC5-A149-3CB36A4AC4A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775" y="617081"/>
            <a:ext cx="1440160" cy="4691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D225416-F635-40B2-A1FD-A4F598A1E32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951" y="647193"/>
            <a:ext cx="2192250" cy="4211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251F80-E5D4-41B0-B6B1-CC19B86B7AC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206" y="647420"/>
            <a:ext cx="1270826" cy="463907"/>
          </a:xfrm>
          <a:prstGeom prst="rect">
            <a:avLst/>
          </a:prstGeom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D3D84AC-CAAF-480D-B8E0-C48B58BE2B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684693"/>
              </p:ext>
            </p:extLst>
          </p:nvPr>
        </p:nvGraphicFramePr>
        <p:xfrm>
          <a:off x="2208446" y="2418236"/>
          <a:ext cx="8471629" cy="3352800"/>
        </p:xfrm>
        <a:graphic>
          <a:graphicData uri="http://schemas.openxmlformats.org/drawingml/2006/table">
            <a:tbl>
              <a:tblPr firstRow="1" firstCol="1" bandRow="1"/>
              <a:tblGrid>
                <a:gridCol w="2837769">
                  <a:extLst>
                    <a:ext uri="{9D8B030D-6E8A-4147-A177-3AD203B41FA5}">
                      <a16:colId xmlns:a16="http://schemas.microsoft.com/office/drawing/2014/main" val="390455890"/>
                    </a:ext>
                  </a:extLst>
                </a:gridCol>
                <a:gridCol w="5633860">
                  <a:extLst>
                    <a:ext uri="{9D8B030D-6E8A-4147-A177-3AD203B41FA5}">
                      <a16:colId xmlns:a16="http://schemas.microsoft.com/office/drawing/2014/main" val="4260873894"/>
                    </a:ext>
                  </a:extLst>
                </a:gridCol>
              </a:tblGrid>
              <a:tr h="281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Durata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 ore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8165475"/>
                  </a:ext>
                </a:extLst>
              </a:tr>
              <a:tr h="28156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Obiectivele modulului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00299"/>
                  </a:ext>
                </a:extLst>
              </a:tr>
              <a:tr h="2534099"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F5AC6B"/>
                        </a:buClr>
                        <a:buFont typeface="Webdings" panose="05030102010509060703" pitchFamily="18" charset="2"/>
                        <a:buChar char=""/>
                      </a:pP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Să le ofere profesorilor </a:t>
                      </a:r>
                      <a:r>
                        <a:rPr lang="ro-RO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informaţii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o-RO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esenţiale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referitoare la internet şi la mediile sociale virtuale;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F5AC6B"/>
                        </a:buClr>
                        <a:buFont typeface="Webdings" panose="05030102010509060703" pitchFamily="18" charset="2"/>
                        <a:buChar char=""/>
                      </a:pP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Să le faciliteze profesorilor din </a:t>
                      </a:r>
                      <a:r>
                        <a:rPr lang="ro-RO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învăţământul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secundar înţelegerea comportamentului uman în </a:t>
                      </a:r>
                      <a:r>
                        <a:rPr lang="ro-RO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viaţa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reală 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/ 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virtuală; 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F5AC6B"/>
                        </a:buClr>
                        <a:buFont typeface="Webdings" panose="05030102010509060703" pitchFamily="18" charset="2"/>
                        <a:buChar char=""/>
                      </a:pP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Să le faciliteze profesorilor din </a:t>
                      </a:r>
                      <a:r>
                        <a:rPr lang="ro-RO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învăţământul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secundar înţelegerea principalelor activităţi ale tinerilor în mediul online; 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F5AC6B"/>
                        </a:buClr>
                        <a:buFont typeface="Webdings" panose="05030102010509060703" pitchFamily="18" charset="2"/>
                        <a:buChar char=""/>
                      </a:pP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Să le ofere profesorilor din </a:t>
                      </a:r>
                      <a:r>
                        <a:rPr lang="ro-RO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învăţământul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secundar o serie de </a:t>
                      </a:r>
                      <a:r>
                        <a:rPr lang="ro-RO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aplicaţii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practice şi studii de caz pentru a le facilita înţelegerea mediului virtual şi a efectelor sale asupra comportamentului uman.  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934005"/>
                  </a:ext>
                </a:extLst>
              </a:tr>
            </a:tbl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58F07A24-300C-4DAE-89BB-D4AB3A82434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  <p:sp>
        <p:nvSpPr>
          <p:cNvPr id="13" name="Title 4">
            <a:extLst>
              <a:ext uri="{FF2B5EF4-FFF2-40B4-BE49-F238E27FC236}">
                <a16:creationId xmlns:a16="http://schemas.microsoft.com/office/drawing/2014/main" id="{167B1B40-B672-4CCF-BF96-65F10520067F}"/>
              </a:ext>
            </a:extLst>
          </p:cNvPr>
          <p:cNvSpPr txBox="1">
            <a:spLocks/>
          </p:cNvSpPr>
          <p:nvPr/>
        </p:nvSpPr>
        <p:spPr>
          <a:xfrm>
            <a:off x="1938129" y="1365813"/>
            <a:ext cx="9322905" cy="858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2500" b="1">
                <a:solidFill>
                  <a:srgbClr val="F5AC6B"/>
                </a:solidFill>
              </a:rPr>
              <a:t>MODULUL I</a:t>
            </a:r>
            <a:br>
              <a:rPr lang="en-GB" sz="2500" b="1">
                <a:solidFill>
                  <a:schemeClr val="accent1">
                    <a:lumMod val="50000"/>
                  </a:schemeClr>
                </a:solidFill>
              </a:rPr>
            </a:br>
            <a:r>
              <a:rPr lang="ro-RO" sz="2500" b="1">
                <a:solidFill>
                  <a:schemeClr val="accent1">
                    <a:lumMod val="50000"/>
                  </a:schemeClr>
                </a:solidFill>
              </a:rPr>
              <a:t>INTERNETUL ŞI MEDIUL SOCIAL VIRTUAL</a:t>
            </a:r>
            <a:endParaRPr lang="en-GB" sz="25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953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B9B9172-9028-4EFE-871F-50821A411D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3CA808-B794-4838-9745-5001FA36898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446" y="476672"/>
            <a:ext cx="802481" cy="8024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F6E88F-FAB4-41F0-848B-FFB37355E5F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054" y="576837"/>
            <a:ext cx="564404" cy="5594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772F77-AE7C-4E37-AC2A-8905C97D297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630" y="620688"/>
            <a:ext cx="1116955" cy="4443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B7F5CDB-525D-4CC5-A149-3CB36A4AC4A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775" y="617081"/>
            <a:ext cx="1440160" cy="4691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D225416-F635-40B2-A1FD-A4F598A1E32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951" y="647193"/>
            <a:ext cx="2192250" cy="4211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251F80-E5D4-41B0-B6B1-CC19B86B7AC0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206" y="647420"/>
            <a:ext cx="1270826" cy="463907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D80A0B6-2FB4-4AFB-9140-584E5A999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800941"/>
              </p:ext>
            </p:extLst>
          </p:nvPr>
        </p:nvGraphicFramePr>
        <p:xfrm>
          <a:off x="2208446" y="2422233"/>
          <a:ext cx="8557591" cy="3962400"/>
        </p:xfrm>
        <a:graphic>
          <a:graphicData uri="http://schemas.openxmlformats.org/drawingml/2006/table">
            <a:tbl>
              <a:tblPr firstRow="1" firstCol="1" bandRow="1"/>
              <a:tblGrid>
                <a:gridCol w="2866565">
                  <a:extLst>
                    <a:ext uri="{9D8B030D-6E8A-4147-A177-3AD203B41FA5}">
                      <a16:colId xmlns:a16="http://schemas.microsoft.com/office/drawing/2014/main" val="3989657810"/>
                    </a:ext>
                  </a:extLst>
                </a:gridCol>
                <a:gridCol w="2841852">
                  <a:extLst>
                    <a:ext uri="{9D8B030D-6E8A-4147-A177-3AD203B41FA5}">
                      <a16:colId xmlns:a16="http://schemas.microsoft.com/office/drawing/2014/main" val="1905196431"/>
                    </a:ext>
                  </a:extLst>
                </a:gridCol>
                <a:gridCol w="2849174">
                  <a:extLst>
                    <a:ext uri="{9D8B030D-6E8A-4147-A177-3AD203B41FA5}">
                      <a16:colId xmlns:a16="http://schemas.microsoft.com/office/drawing/2014/main" val="4003395711"/>
                    </a:ext>
                  </a:extLst>
                </a:gridCol>
              </a:tblGrid>
              <a:tr h="241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Cunoştinţe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Deprinderi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Competenţe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8275875"/>
                  </a:ext>
                </a:extLst>
              </a:tr>
              <a:tr h="24153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Profesorii vor fi capabili să: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96285"/>
                  </a:ext>
                </a:extLst>
              </a:tr>
              <a:tr h="724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cunoască </a:t>
                      </a:r>
                      <a:r>
                        <a:rPr lang="ro-RO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evoluţia</a:t>
                      </a: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internetului şi a mediului social virtual.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identifice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principalele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momente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ale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evoluţiei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internetului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explice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cum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afectează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internetul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şi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mediul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social virtual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comportamentul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uman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2385529"/>
                  </a:ext>
                </a:extLst>
              </a:tr>
              <a:tr h="724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cunoască comportamentul uman în viaţa virtuală / reală.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realizeze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distincţii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între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comportamentul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uman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din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viaţa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reală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vs.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viaţa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virtuală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anticipeze principalele activităţi ale tinerilor în mediul online.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0175571"/>
                  </a:ext>
                </a:extLst>
              </a:tr>
              <a:tr h="724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cunoască principalele activităţi ale tinerilor în mediul online.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definească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principalele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activităţi ale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tinerilor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în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2000" b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mediul</a:t>
                      </a:r>
                      <a:r>
                        <a:rPr lang="en-GB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online.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1325218"/>
                  </a:ext>
                </a:extLst>
              </a:tr>
            </a:tbl>
          </a:graphicData>
        </a:graphic>
      </p:graphicFrame>
      <p:sp>
        <p:nvSpPr>
          <p:cNvPr id="14" name="Title 4">
            <a:extLst>
              <a:ext uri="{FF2B5EF4-FFF2-40B4-BE49-F238E27FC236}">
                <a16:creationId xmlns:a16="http://schemas.microsoft.com/office/drawing/2014/main" id="{16A9E067-B8C5-44E5-BE9B-1AF96F7CB0C4}"/>
              </a:ext>
            </a:extLst>
          </p:cNvPr>
          <p:cNvSpPr txBox="1">
            <a:spLocks/>
          </p:cNvSpPr>
          <p:nvPr/>
        </p:nvSpPr>
        <p:spPr>
          <a:xfrm>
            <a:off x="1938129" y="1365813"/>
            <a:ext cx="9322905" cy="858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2500" b="1">
                <a:solidFill>
                  <a:srgbClr val="F5AC6B"/>
                </a:solidFill>
              </a:rPr>
              <a:t>MODULUL I</a:t>
            </a:r>
            <a:br>
              <a:rPr lang="en-GB" sz="2500" b="1">
                <a:solidFill>
                  <a:schemeClr val="accent1">
                    <a:lumMod val="50000"/>
                  </a:schemeClr>
                </a:solidFill>
              </a:rPr>
            </a:br>
            <a:r>
              <a:rPr lang="ro-RO" sz="2500" b="1">
                <a:solidFill>
                  <a:schemeClr val="accent1">
                    <a:lumMod val="50000"/>
                  </a:schemeClr>
                </a:solidFill>
              </a:rPr>
              <a:t>INTERNETUL ŞI MEDIUL SOCIAL VIRTUAL</a:t>
            </a:r>
            <a:endParaRPr lang="en-GB" sz="25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50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04D8BB3-AF57-4566-BA85-5E5390522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446" y="1559496"/>
            <a:ext cx="9145355" cy="858740"/>
          </a:xfrm>
        </p:spPr>
        <p:txBody>
          <a:bodyPr>
            <a:noAutofit/>
          </a:bodyPr>
          <a:lstStyle/>
          <a:p>
            <a:pPr algn="r"/>
            <a:r>
              <a:rPr lang="en-GB" sz="2500" b="1" dirty="0">
                <a:solidFill>
                  <a:srgbClr val="F5AC6B"/>
                </a:solidFill>
              </a:rPr>
              <a:t>MODULUL II</a:t>
            </a:r>
            <a:br>
              <a:rPr lang="en-GB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2500" b="1" dirty="0">
                <a:solidFill>
                  <a:schemeClr val="accent1">
                    <a:lumMod val="50000"/>
                  </a:schemeClr>
                </a:solidFill>
              </a:rPr>
              <a:t>DEPENDENȚA DE INTERNET: SIMPTOME, RISCURI ȘI MODALITĂȚI DE INTERVENȚIE</a:t>
            </a:r>
            <a:br>
              <a:rPr lang="en-GB" sz="2500" dirty="0">
                <a:solidFill>
                  <a:schemeClr val="accent1">
                    <a:lumMod val="50000"/>
                  </a:schemeClr>
                </a:solidFill>
              </a:rPr>
            </a:br>
            <a:endParaRPr lang="en-GB" sz="2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3CA808-B794-4838-9745-5001FA3689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446" y="476672"/>
            <a:ext cx="802481" cy="8024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F6E88F-FAB4-41F0-848B-FFB37355E5F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054" y="576837"/>
            <a:ext cx="564404" cy="5594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772F77-AE7C-4E37-AC2A-8905C97D297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630" y="620688"/>
            <a:ext cx="1116955" cy="4443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B7F5CDB-525D-4CC5-A149-3CB36A4AC4A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775" y="617081"/>
            <a:ext cx="1440160" cy="4691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D225416-F635-40B2-A1FD-A4F598A1E32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951" y="647193"/>
            <a:ext cx="2192250" cy="4211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251F80-E5D4-41B0-B6B1-CC19B86B7AC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206" y="647420"/>
            <a:ext cx="1270826" cy="46390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7076CEA-1D27-4464-BF8D-63BDE77C6723}"/>
              </a:ext>
            </a:extLst>
          </p:cNvPr>
          <p:cNvSpPr txBox="1"/>
          <p:nvPr/>
        </p:nvSpPr>
        <p:spPr>
          <a:xfrm>
            <a:off x="1918251" y="2278795"/>
            <a:ext cx="9144000" cy="4102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2.1. </a:t>
            </a:r>
            <a:r>
              <a:rPr lang="en-GB" sz="2200" b="1" dirty="0" err="1">
                <a:solidFill>
                  <a:schemeClr val="accent1">
                    <a:lumMod val="50000"/>
                  </a:schemeClr>
                </a:solidFill>
              </a:rPr>
              <a:t>Delimitări</a:t>
            </a: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200" b="1" dirty="0" err="1">
                <a:solidFill>
                  <a:schemeClr val="accent1">
                    <a:lumMod val="50000"/>
                  </a:schemeClr>
                </a:solidFill>
              </a:rPr>
              <a:t>conceptuale</a:t>
            </a: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GB" sz="2200" b="1" dirty="0" err="1">
                <a:solidFill>
                  <a:schemeClr val="accent1">
                    <a:lumMod val="50000"/>
                  </a:schemeClr>
                </a:solidFill>
              </a:rPr>
              <a:t>adicție</a:t>
            </a: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GB" sz="2200" b="1" dirty="0" err="1">
                <a:solidFill>
                  <a:schemeClr val="accent1">
                    <a:lumMod val="50000"/>
                  </a:schemeClr>
                </a:solidFill>
              </a:rPr>
              <a:t>structura</a:t>
            </a: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GB" sz="2200" b="1" dirty="0" err="1">
                <a:solidFill>
                  <a:schemeClr val="accent1">
                    <a:lumMod val="50000"/>
                  </a:schemeClr>
                </a:solidFill>
              </a:rPr>
              <a:t>personalitate</a:t>
            </a: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200" b="1" dirty="0" err="1">
                <a:solidFill>
                  <a:schemeClr val="accent1">
                    <a:lumMod val="50000"/>
                  </a:schemeClr>
                </a:solidFill>
              </a:rPr>
              <a:t>predispusă</a:t>
            </a: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 la </a:t>
            </a:r>
            <a:r>
              <a:rPr lang="en-GB" sz="2200" b="1" dirty="0" err="1">
                <a:solidFill>
                  <a:schemeClr val="accent1">
                    <a:lumMod val="50000"/>
                  </a:schemeClr>
                </a:solidFill>
              </a:rPr>
              <a:t>dependență</a:t>
            </a: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GB" sz="2200" b="1" dirty="0" err="1">
                <a:solidFill>
                  <a:schemeClr val="accent1">
                    <a:lumMod val="50000"/>
                  </a:schemeClr>
                </a:solidFill>
              </a:rPr>
              <a:t>dependența</a:t>
            </a: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 de internet</a:t>
            </a:r>
          </a:p>
          <a:p>
            <a:pPr marL="228600" indent="-228600" algn="just">
              <a:lnSpc>
                <a:spcPct val="150000"/>
              </a:lnSpc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GB" sz="2200" dirty="0" err="1"/>
              <a:t>Dependenţă</a:t>
            </a:r>
            <a:r>
              <a:rPr lang="en-GB" sz="2200" dirty="0"/>
              <a:t> - </a:t>
            </a:r>
            <a:r>
              <a:rPr lang="en-GB" sz="2200" dirty="0" err="1"/>
              <a:t>adicţie</a:t>
            </a:r>
            <a:endParaRPr lang="en-GB" sz="2200" dirty="0"/>
          </a:p>
          <a:p>
            <a:pPr algn="just">
              <a:lnSpc>
                <a:spcPct val="150000"/>
              </a:lnSpc>
            </a:pP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2.2. </a:t>
            </a:r>
            <a:r>
              <a:rPr lang="en-GB" sz="2200" b="1" dirty="0" err="1">
                <a:solidFill>
                  <a:schemeClr val="accent1">
                    <a:lumMod val="50000"/>
                  </a:schemeClr>
                </a:solidFill>
              </a:rPr>
              <a:t>Simptomatologia</a:t>
            </a: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200" b="1" dirty="0" err="1">
                <a:solidFill>
                  <a:schemeClr val="accent1">
                    <a:lumMod val="50000"/>
                  </a:schemeClr>
                </a:solidFill>
              </a:rPr>
              <a:t>dependenței</a:t>
            </a: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 de internet  </a:t>
            </a:r>
          </a:p>
          <a:p>
            <a:pPr algn="just">
              <a:lnSpc>
                <a:spcPct val="150000"/>
              </a:lnSpc>
            </a:pP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2.3. </a:t>
            </a:r>
            <a:r>
              <a:rPr lang="en-GB" sz="2200" b="1" dirty="0" err="1">
                <a:solidFill>
                  <a:schemeClr val="accent1">
                    <a:lumMod val="50000"/>
                  </a:schemeClr>
                </a:solidFill>
              </a:rPr>
              <a:t>Consecințele</a:t>
            </a: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200" b="1" dirty="0" err="1">
                <a:solidFill>
                  <a:schemeClr val="accent1">
                    <a:lumMod val="50000"/>
                  </a:schemeClr>
                </a:solidFill>
              </a:rPr>
              <a:t>psihosociale</a:t>
            </a: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 ale </a:t>
            </a:r>
            <a:r>
              <a:rPr lang="en-GB" sz="2200" b="1" dirty="0" err="1">
                <a:solidFill>
                  <a:schemeClr val="accent1">
                    <a:lumMod val="50000"/>
                  </a:schemeClr>
                </a:solidFill>
              </a:rPr>
              <a:t>dependenței</a:t>
            </a: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 de internet</a:t>
            </a:r>
          </a:p>
          <a:p>
            <a:pPr marL="228600" indent="-228600" algn="just">
              <a:lnSpc>
                <a:spcPct val="150000"/>
              </a:lnSpc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Strategii de intervenție în cazul utilizării patologice a internetului</a:t>
            </a:r>
            <a:endParaRPr lang="en-GB" sz="2200" dirty="0"/>
          </a:p>
          <a:p>
            <a:pPr marL="228600" indent="-228600" algn="just">
              <a:lnSpc>
                <a:spcPct val="150000"/>
              </a:lnSpc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GB" sz="2200" dirty="0"/>
              <a:t> </a:t>
            </a:r>
            <a:r>
              <a:rPr lang="en-GB" sz="2200" dirty="0" err="1"/>
              <a:t>Consilierea</a:t>
            </a:r>
            <a:r>
              <a:rPr lang="en-GB" sz="2200" dirty="0"/>
              <a:t> </a:t>
            </a:r>
            <a:r>
              <a:rPr lang="en-GB" sz="2200" dirty="0" err="1"/>
              <a:t>în</a:t>
            </a:r>
            <a:r>
              <a:rPr lang="en-GB" sz="2200" dirty="0"/>
              <a:t> </a:t>
            </a:r>
            <a:r>
              <a:rPr lang="en-GB" sz="2200" dirty="0" err="1"/>
              <a:t>tratamentul</a:t>
            </a:r>
            <a:r>
              <a:rPr lang="en-GB" sz="2200" dirty="0"/>
              <a:t> </a:t>
            </a:r>
            <a:r>
              <a:rPr lang="en-GB" sz="2200" dirty="0" err="1"/>
              <a:t>adicţiilor</a:t>
            </a:r>
            <a:r>
              <a:rPr lang="en-GB" sz="2200" dirty="0"/>
              <a:t>  </a:t>
            </a:r>
          </a:p>
          <a:p>
            <a:pPr algn="just">
              <a:lnSpc>
                <a:spcPct val="150000"/>
              </a:lnSpc>
            </a:pPr>
            <a:r>
              <a:rPr lang="en-GB" sz="2200" b="1" dirty="0">
                <a:solidFill>
                  <a:schemeClr val="accent1">
                    <a:lumMod val="50000"/>
                  </a:schemeClr>
                </a:solidFill>
              </a:rPr>
              <a:t>2.4. </a:t>
            </a:r>
            <a:r>
              <a:rPr lang="en-GB" sz="2200" b="1" dirty="0" err="1">
                <a:solidFill>
                  <a:schemeClr val="accent1">
                    <a:lumMod val="50000"/>
                  </a:schemeClr>
                </a:solidFill>
              </a:rPr>
              <a:t>Aplicaţii</a:t>
            </a:r>
            <a:endParaRPr lang="en-GB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8E15E3F-A8AC-4FB0-96A9-EACB0D72A6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322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A3CA808-B794-4838-9745-5001FA3689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446" y="476672"/>
            <a:ext cx="802481" cy="8024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F6E88F-FAB4-41F0-848B-FFB37355E5F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054" y="576837"/>
            <a:ext cx="564404" cy="5594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772F77-AE7C-4E37-AC2A-8905C97D297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630" y="620688"/>
            <a:ext cx="1116955" cy="4443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B7F5CDB-525D-4CC5-A149-3CB36A4AC4A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775" y="617081"/>
            <a:ext cx="1440160" cy="4691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D225416-F635-40B2-A1FD-A4F598A1E32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951" y="647193"/>
            <a:ext cx="2192250" cy="4211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251F80-E5D4-41B0-B6B1-CC19B86B7AC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206" y="647420"/>
            <a:ext cx="1270826" cy="463907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0B22B2B-5E92-4DC7-8581-74B6F5B826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817701"/>
              </p:ext>
            </p:extLst>
          </p:nvPr>
        </p:nvGraphicFramePr>
        <p:xfrm>
          <a:off x="1891748" y="2674684"/>
          <a:ext cx="8776252" cy="2623820"/>
        </p:xfrm>
        <a:graphic>
          <a:graphicData uri="http://schemas.openxmlformats.org/drawingml/2006/table">
            <a:tbl>
              <a:tblPr firstRow="1" firstCol="1" bandRow="1"/>
              <a:tblGrid>
                <a:gridCol w="2939810">
                  <a:extLst>
                    <a:ext uri="{9D8B030D-6E8A-4147-A177-3AD203B41FA5}">
                      <a16:colId xmlns:a16="http://schemas.microsoft.com/office/drawing/2014/main" val="3223898672"/>
                    </a:ext>
                  </a:extLst>
                </a:gridCol>
                <a:gridCol w="5836442">
                  <a:extLst>
                    <a:ext uri="{9D8B030D-6E8A-4147-A177-3AD203B41FA5}">
                      <a16:colId xmlns:a16="http://schemas.microsoft.com/office/drawing/2014/main" val="35197617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o-RO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Durata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o-RO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 ore 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452611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ro-RO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Obiectivele modulului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67003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500"/>
                        </a:spcAft>
                        <a:buClr>
                          <a:srgbClr val="F5AC6B"/>
                        </a:buClr>
                        <a:buFont typeface="Webdings" panose="05030102010509060703" pitchFamily="18" charset="2"/>
                        <a:buChar char=""/>
                      </a:pPr>
                      <a:r>
                        <a:rPr lang="ro-RO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Să le faciliteze profesorilor din </a:t>
                      </a:r>
                      <a:r>
                        <a:rPr lang="ro-RO" sz="2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învăţământul</a:t>
                      </a:r>
                      <a:r>
                        <a:rPr lang="ro-RO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secundar înţelegerea fenomenului </a:t>
                      </a:r>
                      <a:r>
                        <a:rPr lang="ro-RO" sz="2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dependenţei</a:t>
                      </a:r>
                      <a:r>
                        <a:rPr lang="ro-RO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de internet, a riscurilor şi a metodelor de </a:t>
                      </a:r>
                      <a:r>
                        <a:rPr lang="ro-RO" sz="2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intervenţie</a:t>
                      </a:r>
                      <a:r>
                        <a:rPr lang="ro-RO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; 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500"/>
                        </a:spcAft>
                        <a:buClr>
                          <a:srgbClr val="F5AC6B"/>
                        </a:buClr>
                        <a:buFont typeface="Webdings" panose="05030102010509060703" pitchFamily="18" charset="2"/>
                        <a:buChar char=""/>
                      </a:pPr>
                      <a:r>
                        <a:rPr lang="ro-RO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Să le ofere profesorilor </a:t>
                      </a:r>
                      <a:r>
                        <a:rPr lang="ro-RO" sz="2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informaţii</a:t>
                      </a:r>
                      <a:r>
                        <a:rPr lang="ro-RO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detaliate cu privire la </a:t>
                      </a:r>
                      <a:r>
                        <a:rPr lang="ro-RO" sz="2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dependenţa</a:t>
                      </a:r>
                      <a:r>
                        <a:rPr lang="ro-RO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de internet şi la </a:t>
                      </a:r>
                      <a:r>
                        <a:rPr lang="ro-RO" sz="2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consecinţele</a:t>
                      </a:r>
                      <a:r>
                        <a:rPr lang="ro-RO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psihosociale ale acesteia.  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30290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A7D9359C-9C1D-440A-B779-ED76C2B4D89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  <p:sp>
        <p:nvSpPr>
          <p:cNvPr id="13" name="Title 4">
            <a:extLst>
              <a:ext uri="{FF2B5EF4-FFF2-40B4-BE49-F238E27FC236}">
                <a16:creationId xmlns:a16="http://schemas.microsoft.com/office/drawing/2014/main" id="{881C039E-69F1-41AF-865F-1C3A65148369}"/>
              </a:ext>
            </a:extLst>
          </p:cNvPr>
          <p:cNvSpPr txBox="1">
            <a:spLocks/>
          </p:cNvSpPr>
          <p:nvPr/>
        </p:nvSpPr>
        <p:spPr>
          <a:xfrm>
            <a:off x="2208446" y="1559496"/>
            <a:ext cx="9145355" cy="858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2500" b="1">
                <a:solidFill>
                  <a:srgbClr val="F5AC6B"/>
                </a:solidFill>
              </a:rPr>
              <a:t>MODULUL II</a:t>
            </a:r>
            <a:br>
              <a:rPr lang="en-GB" sz="250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2500" b="1">
                <a:solidFill>
                  <a:schemeClr val="accent1">
                    <a:lumMod val="50000"/>
                  </a:schemeClr>
                </a:solidFill>
              </a:rPr>
              <a:t>DEPENDENȚA DE INTERNET: SIMPTOME, RISCURI ȘI MODALITĂȚI DE INTERVENȚIE</a:t>
            </a:r>
            <a:br>
              <a:rPr lang="en-GB" sz="2500">
                <a:solidFill>
                  <a:schemeClr val="accent1">
                    <a:lumMod val="50000"/>
                  </a:schemeClr>
                </a:solidFill>
              </a:rPr>
            </a:br>
            <a:endParaRPr lang="en-GB" sz="25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52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A3CA808-B794-4838-9745-5001FA3689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446" y="476672"/>
            <a:ext cx="802481" cy="8024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F6E88F-FAB4-41F0-848B-FFB37355E5F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054" y="576837"/>
            <a:ext cx="564404" cy="5594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772F77-AE7C-4E37-AC2A-8905C97D297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630" y="620688"/>
            <a:ext cx="1116955" cy="4443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B7F5CDB-525D-4CC5-A149-3CB36A4AC4A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775" y="617081"/>
            <a:ext cx="1440160" cy="4691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D225416-F635-40B2-A1FD-A4F598A1E32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951" y="647193"/>
            <a:ext cx="2192250" cy="4211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251F80-E5D4-41B0-B6B1-CC19B86B7AC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206" y="647420"/>
            <a:ext cx="1270826" cy="463907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8DE0ED-3981-4D69-BBED-DF4D2C411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24475"/>
              </p:ext>
            </p:extLst>
          </p:nvPr>
        </p:nvGraphicFramePr>
        <p:xfrm>
          <a:off x="1709530" y="2379723"/>
          <a:ext cx="9362662" cy="3901440"/>
        </p:xfrm>
        <a:graphic>
          <a:graphicData uri="http://schemas.openxmlformats.org/drawingml/2006/table">
            <a:tbl>
              <a:tblPr firstRow="1" firstCol="1" bandRow="1"/>
              <a:tblGrid>
                <a:gridCol w="3136241">
                  <a:extLst>
                    <a:ext uri="{9D8B030D-6E8A-4147-A177-3AD203B41FA5}">
                      <a16:colId xmlns:a16="http://schemas.microsoft.com/office/drawing/2014/main" val="3943355373"/>
                    </a:ext>
                  </a:extLst>
                </a:gridCol>
                <a:gridCol w="3109205">
                  <a:extLst>
                    <a:ext uri="{9D8B030D-6E8A-4147-A177-3AD203B41FA5}">
                      <a16:colId xmlns:a16="http://schemas.microsoft.com/office/drawing/2014/main" val="1281157254"/>
                    </a:ext>
                  </a:extLst>
                </a:gridCol>
                <a:gridCol w="3117216">
                  <a:extLst>
                    <a:ext uri="{9D8B030D-6E8A-4147-A177-3AD203B41FA5}">
                      <a16:colId xmlns:a16="http://schemas.microsoft.com/office/drawing/2014/main" val="25200423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o-RO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Cunoştinţe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Deprinderi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Competenţe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727941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ro-RO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Profesorii vor fi capabili să: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199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definească </a:t>
                      </a:r>
                      <a:r>
                        <a:rPr lang="ro-RO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dependenţa</a:t>
                      </a:r>
                      <a:r>
                        <a:rPr lang="ro-RO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de internet.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o-RO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discute despre consecinţele psihosociale ale internetului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o-RO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structureze simptomele dependenţei de internet şi a personalităţii predispuse la dependenţa de internet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3069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clasifice simptomele </a:t>
                      </a:r>
                      <a:r>
                        <a:rPr lang="ro-RO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dependenţei</a:t>
                      </a:r>
                      <a:r>
                        <a:rPr lang="ro-RO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de internet.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o-RO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aplice diferite strategii de predare pentru a-i sprijini pe tinerii dependenţi de internet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o-RO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identifice consecinţele psihosociale ale dependenţei de internet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0328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o-RO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numească principalele strategii de prevenire şi tratament pentru utilizarea patologică a internetului.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o-RO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utilizeze diferite strategii practice pentru a-i sprijini pe tinerii dependenţi de internet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o-RO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sugereze strategii de prevenire şi tratament pentru utilizarea patologică a internetului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6443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o-RO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identifice rolul profesorilor în prevenirea şi diminuarea fenomenului dependenţei de internet în rândul elevilor. 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o-RO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3222444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0C04C1A6-30B8-4D31-BE6F-9C097608B9D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  <p:sp>
        <p:nvSpPr>
          <p:cNvPr id="13" name="Title 4">
            <a:extLst>
              <a:ext uri="{FF2B5EF4-FFF2-40B4-BE49-F238E27FC236}">
                <a16:creationId xmlns:a16="http://schemas.microsoft.com/office/drawing/2014/main" id="{027FADF7-1332-4A87-8BAC-45A26C8B6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446" y="1559496"/>
            <a:ext cx="9145355" cy="858740"/>
          </a:xfrm>
        </p:spPr>
        <p:txBody>
          <a:bodyPr>
            <a:noAutofit/>
          </a:bodyPr>
          <a:lstStyle/>
          <a:p>
            <a:pPr algn="r"/>
            <a:r>
              <a:rPr lang="en-GB" sz="2500" b="1" dirty="0">
                <a:solidFill>
                  <a:srgbClr val="F5AC6B"/>
                </a:solidFill>
              </a:rPr>
              <a:t>MODULUL II</a:t>
            </a:r>
            <a:br>
              <a:rPr lang="en-GB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2500" b="1" dirty="0">
                <a:solidFill>
                  <a:schemeClr val="accent1">
                    <a:lumMod val="50000"/>
                  </a:schemeClr>
                </a:solidFill>
              </a:rPr>
              <a:t>DEPENDENȚA DE INTERNET: SIMPTOME, RISCURI ȘI MODALITĂȚI DE INTERVENȚIE</a:t>
            </a:r>
            <a:br>
              <a:rPr lang="en-GB" sz="2500" dirty="0">
                <a:solidFill>
                  <a:schemeClr val="accent1">
                    <a:lumMod val="50000"/>
                  </a:schemeClr>
                </a:solidFill>
              </a:rPr>
            </a:br>
            <a:endParaRPr lang="en-GB" sz="25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12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04D8BB3-AF57-4566-BA85-5E5390522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447" y="1559496"/>
            <a:ext cx="9145354" cy="858740"/>
          </a:xfrm>
        </p:spPr>
        <p:txBody>
          <a:bodyPr>
            <a:noAutofit/>
          </a:bodyPr>
          <a:lstStyle/>
          <a:p>
            <a:pPr algn="r"/>
            <a:r>
              <a:rPr lang="en-GB" sz="2500" b="1" dirty="0">
                <a:solidFill>
                  <a:srgbClr val="F5AC6B"/>
                </a:solidFill>
              </a:rPr>
              <a:t>MODULUL III</a:t>
            </a:r>
            <a:br>
              <a:rPr lang="en-GB" sz="2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o-RO" sz="2500" b="1" dirty="0">
                <a:solidFill>
                  <a:schemeClr val="accent1">
                    <a:lumMod val="50000"/>
                  </a:schemeClr>
                </a:solidFill>
              </a:rPr>
              <a:t>PROFESORII CA PROMOTORI AI SIGURANȚEI PE INTERNET</a:t>
            </a:r>
            <a:br>
              <a:rPr lang="en-GB" sz="2500" dirty="0"/>
            </a:br>
            <a:endParaRPr lang="en-GB" sz="2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3CA808-B794-4838-9745-5001FA3689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446" y="476672"/>
            <a:ext cx="802481" cy="8024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F6E88F-FAB4-41F0-848B-FFB37355E5F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054" y="576837"/>
            <a:ext cx="564404" cy="5594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772F77-AE7C-4E37-AC2A-8905C97D297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630" y="620688"/>
            <a:ext cx="1116955" cy="4443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B7F5CDB-525D-4CC5-A149-3CB36A4AC4A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775" y="617081"/>
            <a:ext cx="1440160" cy="4691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D225416-F635-40B2-A1FD-A4F598A1E32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951" y="647193"/>
            <a:ext cx="2192250" cy="4211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251F80-E5D4-41B0-B6B1-CC19B86B7AC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206" y="647420"/>
            <a:ext cx="1270826" cy="4639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D8EF1D-8640-4194-A08C-1E8E60865A50}"/>
              </a:ext>
            </a:extLst>
          </p:cNvPr>
          <p:cNvSpPr txBox="1"/>
          <p:nvPr/>
        </p:nvSpPr>
        <p:spPr>
          <a:xfrm>
            <a:off x="1838739" y="2659830"/>
            <a:ext cx="9223513" cy="3086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o-RO" sz="2200" b="1" dirty="0">
                <a:solidFill>
                  <a:schemeClr val="accent1">
                    <a:lumMod val="50000"/>
                  </a:schemeClr>
                </a:solidFill>
              </a:rPr>
              <a:t>3.1. Rolul profesorilor în prevenirea şi diminuarea fenomenului </a:t>
            </a:r>
            <a:r>
              <a:rPr lang="ro-RO" sz="2200" b="1" dirty="0" err="1">
                <a:solidFill>
                  <a:schemeClr val="accent1">
                    <a:lumMod val="50000"/>
                  </a:schemeClr>
                </a:solidFill>
              </a:rPr>
              <a:t>dependenţei</a:t>
            </a:r>
            <a:r>
              <a:rPr lang="ro-RO" sz="2200" b="1" dirty="0">
                <a:solidFill>
                  <a:schemeClr val="accent1">
                    <a:lumMod val="50000"/>
                  </a:schemeClr>
                </a:solidFill>
              </a:rPr>
              <a:t> de internet</a:t>
            </a:r>
            <a:endParaRPr lang="en-GB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o-RO" sz="2200" b="1" dirty="0">
                <a:solidFill>
                  <a:schemeClr val="accent1">
                    <a:lumMod val="50000"/>
                  </a:schemeClr>
                </a:solidFill>
              </a:rPr>
              <a:t>3.2. Strategii de predare şi de consiliere pentru tinerii </a:t>
            </a:r>
            <a:r>
              <a:rPr lang="ro-RO" sz="2200" b="1" dirty="0" err="1">
                <a:solidFill>
                  <a:schemeClr val="accent1">
                    <a:lumMod val="50000"/>
                  </a:schemeClr>
                </a:solidFill>
              </a:rPr>
              <a:t>dependenţi</a:t>
            </a:r>
            <a:r>
              <a:rPr lang="ro-RO" sz="2200" b="1" dirty="0">
                <a:solidFill>
                  <a:schemeClr val="accent1">
                    <a:lumMod val="50000"/>
                  </a:schemeClr>
                </a:solidFill>
              </a:rPr>
              <a:t> de internet </a:t>
            </a:r>
            <a:endParaRPr lang="en-GB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28600" indent="-228600" algn="just">
              <a:lnSpc>
                <a:spcPct val="150000"/>
              </a:lnSpc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Program de </a:t>
            </a:r>
            <a:r>
              <a:rPr lang="ro-RO" sz="2200" dirty="0" err="1"/>
              <a:t>intervenţie</a:t>
            </a:r>
            <a:r>
              <a:rPr lang="ro-RO" sz="2200" dirty="0"/>
              <a:t> </a:t>
            </a:r>
            <a:endParaRPr lang="en-GB" sz="2200" dirty="0"/>
          </a:p>
          <a:p>
            <a:pPr algn="just">
              <a:lnSpc>
                <a:spcPct val="150000"/>
              </a:lnSpc>
            </a:pPr>
            <a:r>
              <a:rPr lang="ro-RO" sz="2200" b="1" dirty="0">
                <a:solidFill>
                  <a:schemeClr val="accent1">
                    <a:lumMod val="50000"/>
                  </a:schemeClr>
                </a:solidFill>
              </a:rPr>
              <a:t>3.3. Studii de caz</a:t>
            </a:r>
            <a:endParaRPr lang="en-GB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o-RO" sz="2200" b="1" dirty="0">
                <a:solidFill>
                  <a:schemeClr val="accent1">
                    <a:lumMod val="50000"/>
                  </a:schemeClr>
                </a:solidFill>
              </a:rPr>
              <a:t>3.4. </a:t>
            </a:r>
            <a:r>
              <a:rPr lang="ro-RO" sz="2200" b="1" dirty="0" err="1">
                <a:solidFill>
                  <a:schemeClr val="accent1">
                    <a:lumMod val="50000"/>
                  </a:schemeClr>
                </a:solidFill>
              </a:rPr>
              <a:t>Aplicaţii</a:t>
            </a:r>
            <a:endParaRPr lang="en-GB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A74596E-4781-4173-88E8-70207FB2753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242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679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Eras Bold ITC</vt:lpstr>
      <vt:lpstr>Times New Roman</vt:lpstr>
      <vt:lpstr>Webdings</vt:lpstr>
      <vt:lpstr>Office Teması</vt:lpstr>
      <vt:lpstr>PowerPoint Presentation</vt:lpstr>
      <vt:lpstr>STRUCTURA MODULELOR DE FORMARE</vt:lpstr>
      <vt:lpstr>MODULUL I INTERNETUL ŞI MEDIUL SOCIAL VIRTUAL</vt:lpstr>
      <vt:lpstr>PowerPoint Presentation</vt:lpstr>
      <vt:lpstr>PowerPoint Presentation</vt:lpstr>
      <vt:lpstr>MODULUL II DEPENDENȚA DE INTERNET: SIMPTOME, RISCURI ȘI MODALITĂȚI DE INTERVENȚIE </vt:lpstr>
      <vt:lpstr>PowerPoint Presentation</vt:lpstr>
      <vt:lpstr>MODULUL II DEPENDENȚA DE INTERNET: SIMPTOME, RISCURI ȘI MODALITĂȚI DE INTERVENȚIE </vt:lpstr>
      <vt:lpstr>MODULUL III PROFESORII CA PROMOTORI AI SIGURANȚEI PE INTERNET </vt:lpstr>
      <vt:lpstr>PowerPoint Presentation</vt:lpstr>
      <vt:lpstr>MODULUL III PROFESORII CA PROMOTORI AI SIGURANȚEI PE INTERNET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Prodan</dc:creator>
  <cp:lastModifiedBy>Irina Prodan</cp:lastModifiedBy>
  <cp:revision>26</cp:revision>
  <dcterms:created xsi:type="dcterms:W3CDTF">2019-04-15T05:44:20Z</dcterms:created>
  <dcterms:modified xsi:type="dcterms:W3CDTF">2019-06-25T18:39:05Z</dcterms:modified>
</cp:coreProperties>
</file>